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326" r:id="rId4"/>
    <p:sldId id="324" r:id="rId5"/>
    <p:sldId id="400" r:id="rId6"/>
    <p:sldId id="401" r:id="rId7"/>
    <p:sldId id="398" r:id="rId8"/>
    <p:sldId id="402" r:id="rId9"/>
    <p:sldId id="404" r:id="rId10"/>
    <p:sldId id="405" r:id="rId11"/>
    <p:sldId id="406" r:id="rId12"/>
    <p:sldId id="403" r:id="rId13"/>
    <p:sldId id="407" r:id="rId14"/>
    <p:sldId id="325" r:id="rId15"/>
    <p:sldId id="369" r:id="rId16"/>
    <p:sldId id="3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59" autoAdjust="0"/>
    <p:restoredTop sz="94545"/>
  </p:normalViewPr>
  <p:slideViewPr>
    <p:cSldViewPr snapToGrid="0">
      <p:cViewPr varScale="1">
        <p:scale>
          <a:sx n="75" d="100"/>
          <a:sy n="75" d="100"/>
        </p:scale>
        <p:origin x="168" y="2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490682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hyperlink" Target="https://www.youtube.com/watch?v=ko9WIvZQ2Xc"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2554545"/>
          </a:xfrm>
          <a:prstGeom prst="rect">
            <a:avLst/>
          </a:prstGeom>
          <a:noFill/>
          <a:ln w="19050">
            <a:noFill/>
          </a:ln>
        </p:spPr>
        <p:txBody>
          <a:bodyPr wrap="square" rtlCol="0">
            <a:spAutoFit/>
          </a:bodyPr>
          <a:lstStyle/>
          <a:p>
            <a:r>
              <a:rPr lang="en-AU" sz="4000" b="1" dirty="0">
                <a:latin typeface="+mj-lt"/>
              </a:rPr>
              <a:t>Scenario 3:</a:t>
            </a:r>
          </a:p>
          <a:p>
            <a:r>
              <a:rPr lang="en-AU" sz="4000" dirty="0">
                <a:latin typeface="+mj-lt"/>
              </a:rPr>
              <a:t>You and your friend have a secret handshake as a fun way to say hello to one another.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2" y="3439369"/>
            <a:ext cx="6671735" cy="2554545"/>
          </a:xfrm>
          <a:prstGeom prst="rect">
            <a:avLst/>
          </a:prstGeom>
          <a:noFill/>
          <a:ln w="19050">
            <a:noFill/>
          </a:ln>
        </p:spPr>
        <p:txBody>
          <a:bodyPr wrap="square" rtlCol="0">
            <a:spAutoFit/>
          </a:bodyPr>
          <a:lstStyle/>
          <a:p>
            <a:r>
              <a:rPr lang="en-AU" sz="3200" dirty="0">
                <a:latin typeface="+mj-lt"/>
              </a:rPr>
              <a:t>It’s a </a:t>
            </a:r>
            <a:r>
              <a:rPr lang="en-AU" sz="3200" b="1" dirty="0">
                <a:latin typeface="+mj-lt"/>
              </a:rPr>
              <a:t>Good Secret </a:t>
            </a:r>
            <a:r>
              <a:rPr lang="en-AU" sz="3200" dirty="0">
                <a:latin typeface="+mj-lt"/>
              </a:rPr>
              <a:t>because both you and your friend find it fun and nobody is getting hurt. If somebody feels they are missing out you can make up another secret handshake too.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Good Secret!</a:t>
            </a:r>
          </a:p>
        </p:txBody>
      </p:sp>
      <p:pic>
        <p:nvPicPr>
          <p:cNvPr id="2" name="Picture 1">
            <a:extLst>
              <a:ext uri="{FF2B5EF4-FFF2-40B4-BE49-F238E27FC236}">
                <a16:creationId xmlns:a16="http://schemas.microsoft.com/office/drawing/2014/main" id="{CB48C66F-85CF-C745-AEC8-55A5642D76B1}"/>
              </a:ext>
            </a:extLst>
          </p:cNvPr>
          <p:cNvPicPr>
            <a:picLocks noChangeAspect="1"/>
          </p:cNvPicPr>
          <p:nvPr/>
        </p:nvPicPr>
        <p:blipFill rotWithShape="1">
          <a:blip r:embed="rId2"/>
          <a:srcRect l="34790" t="14321" r="36963" b="61482"/>
          <a:stretch/>
        </p:blipFill>
        <p:spPr>
          <a:xfrm>
            <a:off x="7808419" y="982132"/>
            <a:ext cx="3585560" cy="2457237"/>
          </a:xfrm>
          <a:prstGeom prst="rect">
            <a:avLst/>
          </a:prstGeom>
        </p:spPr>
      </p:pic>
    </p:spTree>
    <p:extLst>
      <p:ext uri="{BB962C8B-B14F-4D97-AF65-F5344CB8AC3E}">
        <p14:creationId xmlns:p14="http://schemas.microsoft.com/office/powerpoint/2010/main" val="32528544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3046988"/>
          </a:xfrm>
          <a:prstGeom prst="rect">
            <a:avLst/>
          </a:prstGeom>
          <a:noFill/>
          <a:ln w="19050">
            <a:noFill/>
          </a:ln>
        </p:spPr>
        <p:txBody>
          <a:bodyPr wrap="square" rtlCol="0">
            <a:spAutoFit/>
          </a:bodyPr>
          <a:lstStyle/>
          <a:p>
            <a:r>
              <a:rPr lang="en-AU" sz="4000" b="1" dirty="0">
                <a:latin typeface="+mj-lt"/>
              </a:rPr>
              <a:t>Scenario 4:</a:t>
            </a:r>
          </a:p>
          <a:p>
            <a:r>
              <a:rPr lang="en-AU" sz="3800" dirty="0">
                <a:latin typeface="+mj-lt"/>
              </a:rPr>
              <a:t>Someone has touched you inappropriately and has made you feel very uncomfortable. You decided to keep it a secret.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562479"/>
            <a:ext cx="6383867" cy="2308324"/>
          </a:xfrm>
          <a:prstGeom prst="rect">
            <a:avLst/>
          </a:prstGeom>
          <a:noFill/>
          <a:ln w="19050">
            <a:noFill/>
          </a:ln>
        </p:spPr>
        <p:txBody>
          <a:bodyPr wrap="square" rtlCol="0">
            <a:spAutoFit/>
          </a:bodyPr>
          <a:lstStyle/>
          <a:p>
            <a:r>
              <a:rPr lang="en-AU" sz="3600" dirty="0">
                <a:latin typeface="+mj-lt"/>
              </a:rPr>
              <a:t>It’s a </a:t>
            </a:r>
            <a:r>
              <a:rPr lang="en-AU" sz="3600" b="1" dirty="0">
                <a:latin typeface="+mj-lt"/>
              </a:rPr>
              <a:t>Bad Secret</a:t>
            </a:r>
            <a:r>
              <a:rPr lang="en-AU" sz="3600" dirty="0">
                <a:latin typeface="+mj-lt"/>
              </a:rPr>
              <a:t>. If someone touches you inappropriately it is never ever okay! You must tell a trusted adult immediately.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Bad Secret!</a:t>
            </a:r>
          </a:p>
        </p:txBody>
      </p:sp>
      <p:pic>
        <p:nvPicPr>
          <p:cNvPr id="3" name="Picture 2">
            <a:extLst>
              <a:ext uri="{FF2B5EF4-FFF2-40B4-BE49-F238E27FC236}">
                <a16:creationId xmlns:a16="http://schemas.microsoft.com/office/drawing/2014/main" id="{5BB77785-4226-0947-80E9-1239409C4395}"/>
              </a:ext>
            </a:extLst>
          </p:cNvPr>
          <p:cNvPicPr>
            <a:picLocks noChangeAspect="1"/>
          </p:cNvPicPr>
          <p:nvPr/>
        </p:nvPicPr>
        <p:blipFill rotWithShape="1">
          <a:blip r:embed="rId2"/>
          <a:srcRect l="65605" t="49630" r="7531" b="9383"/>
          <a:stretch/>
        </p:blipFill>
        <p:spPr>
          <a:xfrm>
            <a:off x="8398932" y="700746"/>
            <a:ext cx="2726268" cy="3327649"/>
          </a:xfrm>
          <a:prstGeom prst="rect">
            <a:avLst/>
          </a:prstGeom>
        </p:spPr>
      </p:pic>
    </p:spTree>
    <p:extLst>
      <p:ext uri="{BB962C8B-B14F-4D97-AF65-F5344CB8AC3E}">
        <p14:creationId xmlns:p14="http://schemas.microsoft.com/office/powerpoint/2010/main" val="1772731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 y="21202"/>
            <a:ext cx="7636932" cy="707886"/>
          </a:xfrm>
          <a:prstGeom prst="rect">
            <a:avLst/>
          </a:prstGeom>
          <a:noFill/>
          <a:ln w="19050">
            <a:noFill/>
          </a:ln>
        </p:spPr>
        <p:txBody>
          <a:bodyPr wrap="square" rtlCol="0">
            <a:spAutoFit/>
          </a:bodyPr>
          <a:lstStyle/>
          <a:p>
            <a:pPr algn="ctr"/>
            <a:r>
              <a:rPr lang="en-AU" sz="4000" b="1" dirty="0">
                <a:latin typeface="+mj-lt"/>
              </a:rPr>
              <a:t>Is it ever okay to keep a bad secret? </a:t>
            </a:r>
          </a:p>
        </p:txBody>
      </p:sp>
      <p:sp>
        <p:nvSpPr>
          <p:cNvPr id="9" name="TextBox 8">
            <a:extLst>
              <a:ext uri="{FF2B5EF4-FFF2-40B4-BE49-F238E27FC236}">
                <a16:creationId xmlns:a16="http://schemas.microsoft.com/office/drawing/2014/main" id="{0FE0AB7D-1219-2C4D-8C95-409B0C2DC01A}"/>
              </a:ext>
            </a:extLst>
          </p:cNvPr>
          <p:cNvSpPr txBox="1"/>
          <p:nvPr/>
        </p:nvSpPr>
        <p:spPr>
          <a:xfrm>
            <a:off x="2345263" y="729088"/>
            <a:ext cx="2302935" cy="1077218"/>
          </a:xfrm>
          <a:prstGeom prst="rect">
            <a:avLst/>
          </a:prstGeom>
          <a:noFill/>
          <a:ln w="19050">
            <a:noFill/>
          </a:ln>
        </p:spPr>
        <p:txBody>
          <a:bodyPr wrap="square" rtlCol="0">
            <a:spAutoFit/>
          </a:bodyPr>
          <a:lstStyle/>
          <a:p>
            <a:pPr algn="ctr"/>
            <a:r>
              <a:rPr lang="en-AU" sz="6400" b="1" dirty="0">
                <a:latin typeface="+mj-lt"/>
              </a:rPr>
              <a:t>No!</a:t>
            </a:r>
          </a:p>
        </p:txBody>
      </p:sp>
      <p:pic>
        <p:nvPicPr>
          <p:cNvPr id="10" name="Picture 9">
            <a:extLst>
              <a:ext uri="{FF2B5EF4-FFF2-40B4-BE49-F238E27FC236}">
                <a16:creationId xmlns:a16="http://schemas.microsoft.com/office/drawing/2014/main" id="{F74FD7EB-73C8-8346-B964-A3E47F1417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6349" y="375145"/>
            <a:ext cx="3761509" cy="5316674"/>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1575939A-4770-A74F-8695-B59BA6A79E8F}"/>
              </a:ext>
            </a:extLst>
          </p:cNvPr>
          <p:cNvSpPr txBox="1"/>
          <p:nvPr/>
        </p:nvSpPr>
        <p:spPr>
          <a:xfrm>
            <a:off x="299241" y="1806306"/>
            <a:ext cx="7567400" cy="4401205"/>
          </a:xfrm>
          <a:prstGeom prst="rect">
            <a:avLst/>
          </a:prstGeom>
          <a:noFill/>
          <a:ln w="19050">
            <a:noFill/>
          </a:ln>
        </p:spPr>
        <p:txBody>
          <a:bodyPr wrap="square" rtlCol="0">
            <a:spAutoFit/>
          </a:bodyPr>
          <a:lstStyle/>
          <a:p>
            <a:r>
              <a:rPr lang="en-AU" sz="2800" dirty="0">
                <a:latin typeface="+mj-lt"/>
              </a:rPr>
              <a:t>It is not okay for anyone to tell you to keep a bad secret. If they have done something they are not suppose to do you must tell your trusted grown ups. Think back to the last lesson where you chose your five trusted grown ups.  </a:t>
            </a:r>
            <a:r>
              <a:rPr lang="en-AU" sz="2800" b="1" i="1" dirty="0">
                <a:latin typeface="+mj-lt"/>
              </a:rPr>
              <a:t>Find a partner and share who your 5 trusted grown ups are.   </a:t>
            </a:r>
          </a:p>
          <a:p>
            <a:endParaRPr lang="en-AU" sz="2800" dirty="0">
              <a:latin typeface="+mj-lt"/>
            </a:endParaRPr>
          </a:p>
          <a:p>
            <a:r>
              <a:rPr lang="en-AU" sz="2800" dirty="0">
                <a:latin typeface="+mj-lt"/>
              </a:rPr>
              <a:t>Sometimes it can be hard to tell a bad secret but it is important to be </a:t>
            </a:r>
            <a:r>
              <a:rPr lang="en-AU" sz="2800" b="1" dirty="0">
                <a:latin typeface="+mj-lt"/>
              </a:rPr>
              <a:t>brave</a:t>
            </a:r>
            <a:r>
              <a:rPr lang="en-AU" sz="2800" dirty="0">
                <a:latin typeface="+mj-lt"/>
              </a:rPr>
              <a:t> and let your teachers and trusted grown ups know. </a:t>
            </a:r>
          </a:p>
        </p:txBody>
      </p:sp>
    </p:spTree>
    <p:extLst>
      <p:ext uri="{BB962C8B-B14F-4D97-AF65-F5344CB8AC3E}">
        <p14:creationId xmlns:p14="http://schemas.microsoft.com/office/powerpoint/2010/main" val="9505386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154200" y="258268"/>
            <a:ext cx="4724399" cy="707886"/>
          </a:xfrm>
          <a:prstGeom prst="rect">
            <a:avLst/>
          </a:prstGeom>
          <a:noFill/>
          <a:ln w="19050">
            <a:noFill/>
          </a:ln>
        </p:spPr>
        <p:txBody>
          <a:bodyPr wrap="square" rtlCol="0">
            <a:spAutoFit/>
          </a:bodyPr>
          <a:lstStyle/>
          <a:p>
            <a:pPr algn="ctr"/>
            <a:r>
              <a:rPr lang="en-AU" sz="4000" b="1" dirty="0">
                <a:latin typeface="+mj-lt"/>
              </a:rPr>
              <a:t>Story Time</a:t>
            </a:r>
          </a:p>
        </p:txBody>
      </p:sp>
      <p:sp>
        <p:nvSpPr>
          <p:cNvPr id="11" name="TextBox 10">
            <a:extLst>
              <a:ext uri="{FF2B5EF4-FFF2-40B4-BE49-F238E27FC236}">
                <a16:creationId xmlns:a16="http://schemas.microsoft.com/office/drawing/2014/main" id="{1575939A-4770-A74F-8695-B59BA6A79E8F}"/>
              </a:ext>
            </a:extLst>
          </p:cNvPr>
          <p:cNvSpPr txBox="1"/>
          <p:nvPr/>
        </p:nvSpPr>
        <p:spPr>
          <a:xfrm>
            <a:off x="154200" y="1250344"/>
            <a:ext cx="5704733" cy="4893647"/>
          </a:xfrm>
          <a:prstGeom prst="rect">
            <a:avLst/>
          </a:prstGeom>
          <a:noFill/>
          <a:ln w="19050">
            <a:noFill/>
          </a:ln>
        </p:spPr>
        <p:txBody>
          <a:bodyPr wrap="square" rtlCol="0">
            <a:spAutoFit/>
          </a:bodyPr>
          <a:lstStyle/>
          <a:p>
            <a:r>
              <a:rPr lang="en-AU" sz="3200" dirty="0">
                <a:latin typeface="+mj-lt"/>
              </a:rPr>
              <a:t>Check out this great story all about good and bad secrets. </a:t>
            </a:r>
          </a:p>
          <a:p>
            <a:endParaRPr lang="en-AU" sz="3200" dirty="0">
              <a:latin typeface="+mj-lt"/>
            </a:endParaRPr>
          </a:p>
          <a:p>
            <a:r>
              <a:rPr lang="en-AU" sz="3200" dirty="0">
                <a:latin typeface="+mj-lt"/>
              </a:rPr>
              <a:t>Click the link on the book to play the story on YouTube. </a:t>
            </a:r>
          </a:p>
          <a:p>
            <a:endParaRPr lang="en-AU" sz="3200" dirty="0">
              <a:latin typeface="+mj-lt"/>
            </a:endParaRPr>
          </a:p>
          <a:p>
            <a:r>
              <a:rPr lang="en-AU" sz="3200" b="1" dirty="0">
                <a:latin typeface="+mj-lt"/>
              </a:rPr>
              <a:t>Note: </a:t>
            </a:r>
          </a:p>
          <a:p>
            <a:r>
              <a:rPr lang="en-AU" sz="3200" dirty="0">
                <a:latin typeface="+mj-lt"/>
              </a:rPr>
              <a:t>Please click on the story when you are in presentation mode.  </a:t>
            </a:r>
          </a:p>
          <a:p>
            <a:endParaRPr lang="en-AU" sz="2400" dirty="0">
              <a:latin typeface="+mj-lt"/>
            </a:endParaRPr>
          </a:p>
        </p:txBody>
      </p:sp>
      <p:pic>
        <p:nvPicPr>
          <p:cNvPr id="2" name="Picture 1">
            <a:hlinkClick r:id="rId2"/>
            <a:extLst>
              <a:ext uri="{FF2B5EF4-FFF2-40B4-BE49-F238E27FC236}">
                <a16:creationId xmlns:a16="http://schemas.microsoft.com/office/drawing/2014/main" id="{8192F664-3DAD-DB49-89CC-2640B21EB75A}"/>
              </a:ext>
            </a:extLst>
          </p:cNvPr>
          <p:cNvPicPr>
            <a:picLocks noChangeAspect="1"/>
          </p:cNvPicPr>
          <p:nvPr/>
        </p:nvPicPr>
        <p:blipFill rotWithShape="1">
          <a:blip r:embed="rId3"/>
          <a:srcRect l="13062" t="10631" r="44469" b="57531"/>
          <a:stretch/>
        </p:blipFill>
        <p:spPr>
          <a:xfrm>
            <a:off x="6839267" y="1930653"/>
            <a:ext cx="4464712" cy="2677656"/>
          </a:xfrm>
          <a:prstGeom prst="rect">
            <a:avLst/>
          </a:prstGeom>
        </p:spPr>
      </p:pic>
      <p:sp>
        <p:nvSpPr>
          <p:cNvPr id="3" name="Rectangle 2">
            <a:extLst>
              <a:ext uri="{FF2B5EF4-FFF2-40B4-BE49-F238E27FC236}">
                <a16:creationId xmlns:a16="http://schemas.microsoft.com/office/drawing/2014/main" id="{F350C1D1-BE2C-EE4B-BF7A-DD18084D6C8B}"/>
              </a:ext>
            </a:extLst>
          </p:cNvPr>
          <p:cNvSpPr/>
          <p:nvPr/>
        </p:nvSpPr>
        <p:spPr>
          <a:xfrm>
            <a:off x="6839267" y="1136079"/>
            <a:ext cx="4781052" cy="646331"/>
          </a:xfrm>
          <a:prstGeom prst="rect">
            <a:avLst/>
          </a:prstGeom>
        </p:spPr>
        <p:txBody>
          <a:bodyPr wrap="none">
            <a:spAutoFit/>
          </a:bodyPr>
          <a:lstStyle/>
          <a:p>
            <a:r>
              <a:rPr lang="en-AU" sz="3600" b="1" dirty="0"/>
              <a:t> ‘Do You Have a Secret?’</a:t>
            </a:r>
          </a:p>
        </p:txBody>
      </p:sp>
      <p:sp>
        <p:nvSpPr>
          <p:cNvPr id="4" name="Rectangle 3">
            <a:extLst>
              <a:ext uri="{FF2B5EF4-FFF2-40B4-BE49-F238E27FC236}">
                <a16:creationId xmlns:a16="http://schemas.microsoft.com/office/drawing/2014/main" id="{FD94E437-A6DA-6B4B-B668-50B29DD380E4}"/>
              </a:ext>
            </a:extLst>
          </p:cNvPr>
          <p:cNvSpPr/>
          <p:nvPr/>
        </p:nvSpPr>
        <p:spPr>
          <a:xfrm>
            <a:off x="7512712" y="4756552"/>
            <a:ext cx="3791267" cy="646331"/>
          </a:xfrm>
          <a:prstGeom prst="rect">
            <a:avLst/>
          </a:prstGeom>
        </p:spPr>
        <p:txBody>
          <a:bodyPr wrap="square">
            <a:spAutoFit/>
          </a:bodyPr>
          <a:lstStyle/>
          <a:p>
            <a:r>
              <a:rPr lang="en-AU" dirty="0"/>
              <a:t>Written by: Jennifer Moore </a:t>
            </a:r>
            <a:r>
              <a:rPr lang="en-AU" dirty="0" err="1"/>
              <a:t>Mallinos</a:t>
            </a:r>
            <a:endParaRPr lang="en-AU" dirty="0"/>
          </a:p>
          <a:p>
            <a:r>
              <a:rPr lang="en-AU" dirty="0"/>
              <a:t>Illustrated by: Marta </a:t>
            </a:r>
            <a:r>
              <a:rPr lang="en-AU" dirty="0" err="1"/>
              <a:t>Fabrega</a:t>
            </a:r>
            <a:endParaRPr lang="en-AU" dirty="0"/>
          </a:p>
        </p:txBody>
      </p:sp>
    </p:spTree>
    <p:extLst>
      <p:ext uri="{BB962C8B-B14F-4D97-AF65-F5344CB8AC3E}">
        <p14:creationId xmlns:p14="http://schemas.microsoft.com/office/powerpoint/2010/main" val="20255083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3477875"/>
          </a:xfrm>
          <a:prstGeom prst="rect">
            <a:avLst/>
          </a:prstGeom>
          <a:noFill/>
          <a:ln w="19050">
            <a:noFill/>
          </a:ln>
        </p:spPr>
        <p:txBody>
          <a:bodyPr wrap="square" rtlCol="0">
            <a:spAutoFit/>
          </a:bodyPr>
          <a:lstStyle/>
          <a:p>
            <a:r>
              <a:rPr lang="en-GB" sz="2200" dirty="0">
                <a:solidFill>
                  <a:prstClr val="black"/>
                </a:solidFill>
                <a:latin typeface="+mj-lt"/>
              </a:rPr>
              <a:t>Complete the activity sheet to the right. Cut out and read the scenarios. You need to decide which ones are good secrets and bad secrets and stick them in the correct column. </a:t>
            </a:r>
          </a:p>
          <a:p>
            <a:endParaRPr lang="en-GB" sz="2200" dirty="0">
              <a:solidFill>
                <a:prstClr val="black"/>
              </a:solidFill>
              <a:latin typeface="+mj-lt"/>
            </a:endParaRPr>
          </a:p>
          <a:p>
            <a:r>
              <a:rPr lang="en-GB" sz="2200" b="1" u="sng" dirty="0">
                <a:solidFill>
                  <a:prstClr val="black"/>
                </a:solidFill>
                <a:latin typeface="+mj-lt"/>
              </a:rPr>
              <a:t>Extension:</a:t>
            </a:r>
          </a:p>
          <a:p>
            <a:r>
              <a:rPr lang="en-GB" sz="2200" b="1" dirty="0">
                <a:solidFill>
                  <a:prstClr val="black"/>
                </a:solidFill>
                <a:latin typeface="+mj-lt"/>
              </a:rPr>
              <a:t>Can you think of two new examples of Good and Bad secrets. Write them in your book.  </a:t>
            </a:r>
            <a:endParaRPr lang="en-GB" sz="2200" b="1" dirty="0">
              <a:solidFill>
                <a:prstClr val="black"/>
              </a:solidFill>
            </a:endParaRPr>
          </a:p>
        </p:txBody>
      </p:sp>
      <p:pic>
        <p:nvPicPr>
          <p:cNvPr id="2" name="Picture 1">
            <a:extLst>
              <a:ext uri="{FF2B5EF4-FFF2-40B4-BE49-F238E27FC236}">
                <a16:creationId xmlns:a16="http://schemas.microsoft.com/office/drawing/2014/main" id="{1041B895-1D9C-D14F-8710-91B86661F948}"/>
              </a:ext>
            </a:extLst>
          </p:cNvPr>
          <p:cNvPicPr>
            <a:picLocks noChangeAspect="1"/>
          </p:cNvPicPr>
          <p:nvPr/>
        </p:nvPicPr>
        <p:blipFill>
          <a:blip r:embed="rId2"/>
          <a:stretch>
            <a:fillRect/>
          </a:stretch>
        </p:blipFill>
        <p:spPr>
          <a:xfrm>
            <a:off x="5383867" y="621454"/>
            <a:ext cx="3117049" cy="4390813"/>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A1D150BB-098A-5E4F-A5B8-EBCE8C3707E2}"/>
              </a:ext>
            </a:extLst>
          </p:cNvPr>
          <p:cNvPicPr>
            <a:picLocks noChangeAspect="1"/>
          </p:cNvPicPr>
          <p:nvPr/>
        </p:nvPicPr>
        <p:blipFill>
          <a:blip r:embed="rId3"/>
          <a:stretch>
            <a:fillRect/>
          </a:stretch>
        </p:blipFill>
        <p:spPr>
          <a:xfrm>
            <a:off x="8672527" y="621454"/>
            <a:ext cx="3140693" cy="43908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473494"/>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Share your answers for good and bad secrets?</a:t>
            </a:r>
          </a:p>
          <a:p>
            <a:endParaRPr lang="en-AU" sz="2800" dirty="0">
              <a:latin typeface="+mj-lt"/>
            </a:endParaRPr>
          </a:p>
          <a:p>
            <a:r>
              <a:rPr lang="en-AU" sz="2800" dirty="0">
                <a:latin typeface="+mj-lt"/>
              </a:rPr>
              <a:t>Is it ever okay to keep a bad secret?</a:t>
            </a:r>
          </a:p>
          <a:p>
            <a:r>
              <a:rPr lang="en-AU" sz="2800" dirty="0">
                <a:latin typeface="+mj-lt"/>
              </a:rPr>
              <a:t>Who should you tell?</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1536382" y="4008259"/>
            <a:ext cx="7777510"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Ask your family if they know the difference between good and bad secrets. Share some examples you have learnt today.   </a:t>
            </a:r>
          </a:p>
        </p:txBody>
      </p:sp>
      <p:pic>
        <p:nvPicPr>
          <p:cNvPr id="7" name="Picture 6">
            <a:extLst>
              <a:ext uri="{FF2B5EF4-FFF2-40B4-BE49-F238E27FC236}">
                <a16:creationId xmlns:a16="http://schemas.microsoft.com/office/drawing/2014/main" id="{0BD9AD73-84F7-8841-A4F7-A8DBA1867618}"/>
              </a:ext>
            </a:extLst>
          </p:cNvPr>
          <p:cNvPicPr>
            <a:picLocks noChangeAspect="1"/>
          </p:cNvPicPr>
          <p:nvPr/>
        </p:nvPicPr>
        <p:blipFill rotWithShape="1">
          <a:blip r:embed="rId3"/>
          <a:srcRect l="54820" t="8678" r="5675" b="48950"/>
          <a:stretch/>
        </p:blipFill>
        <p:spPr>
          <a:xfrm>
            <a:off x="9539938" y="3877733"/>
            <a:ext cx="2133600" cy="1830712"/>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5324535"/>
          </a:xfrm>
          <a:prstGeom prst="rect">
            <a:avLst/>
          </a:prstGeom>
          <a:ln w="25400">
            <a:solidFill>
              <a:schemeClr val="accent5"/>
            </a:solidFill>
          </a:ln>
        </p:spPr>
        <p:txBody>
          <a:bodyPr wrap="square">
            <a:spAutoFit/>
          </a:bodyPr>
          <a:lstStyle/>
          <a:p>
            <a:r>
              <a:rPr lang="en-AU" sz="3200" b="1" dirty="0"/>
              <a:t>KS1 Learning opportunities in Relationships</a:t>
            </a:r>
          </a:p>
          <a:p>
            <a:r>
              <a:rPr lang="en-AU" sz="2400" b="1" dirty="0"/>
              <a:t>Safe Relationships</a:t>
            </a:r>
          </a:p>
          <a:p>
            <a:endParaRPr lang="en-AU" sz="2400" b="1" dirty="0"/>
          </a:p>
          <a:p>
            <a:r>
              <a:rPr lang="en-AU" sz="2000" i="1" dirty="0"/>
              <a:t>Pupils learn…</a:t>
            </a:r>
          </a:p>
          <a:p>
            <a:r>
              <a:rPr lang="en-AU" sz="2000" b="1" dirty="0"/>
              <a:t>R13. </a:t>
            </a:r>
            <a:r>
              <a:rPr lang="en-AU" sz="2000" dirty="0"/>
              <a:t>to recognise that some things are private and the importance of respecting privacy; that parts of their body covered by underwear are private </a:t>
            </a:r>
          </a:p>
          <a:p>
            <a:r>
              <a:rPr lang="en-AU" sz="2000" b="1" dirty="0"/>
              <a:t>R15. </a:t>
            </a:r>
            <a:r>
              <a:rPr lang="en-AU" sz="2000" dirty="0"/>
              <a:t>how to respond safely to adults they don’t know </a:t>
            </a:r>
          </a:p>
          <a:p>
            <a:r>
              <a:rPr lang="en-AU" sz="2000" b="1" dirty="0"/>
              <a:t>R16. </a:t>
            </a:r>
            <a:r>
              <a:rPr lang="en-AU" sz="2000" dirty="0"/>
              <a:t>about how to respond if physical contact makes them feel uncomfortable or unsafe </a:t>
            </a:r>
          </a:p>
          <a:p>
            <a:r>
              <a:rPr lang="en-AU" sz="2000" b="1" dirty="0"/>
              <a:t>R17. </a:t>
            </a:r>
            <a:r>
              <a:rPr lang="en-AU" sz="2000" dirty="0"/>
              <a:t>about knowing there are situations when they should ask for permission and also when their permission should be sought </a:t>
            </a:r>
          </a:p>
          <a:p>
            <a:r>
              <a:rPr lang="en-AU" sz="2000" b="1" dirty="0"/>
              <a:t>R18</a:t>
            </a:r>
            <a:r>
              <a:rPr lang="en-AU" sz="2000" dirty="0"/>
              <a:t>. about the importance of not keeping adults’ secrets (only happy surprises that others will find out about eventually) </a:t>
            </a:r>
          </a:p>
          <a:p>
            <a:r>
              <a:rPr lang="en-AU" sz="2000" b="1" dirty="0"/>
              <a:t>R19. </a:t>
            </a:r>
            <a:r>
              <a:rPr lang="en-AU" sz="2000" dirty="0"/>
              <a:t>basic techniques for resisting pressure to do something they don’t want to do and which may make them unsafe </a:t>
            </a:r>
          </a:p>
          <a:p>
            <a:r>
              <a:rPr lang="en-AU" sz="2000" b="1" dirty="0"/>
              <a:t>R20. </a:t>
            </a:r>
            <a:r>
              <a:rPr lang="en-AU" sz="2000" dirty="0"/>
              <a:t>what to do if they feel unsafe or worried for themselves or others; who to ask for help and vocabulary to use when asking for help; importance of keeping trying until they are heard</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097279" y="2229118"/>
            <a:ext cx="6810587" cy="1938992"/>
          </a:xfrm>
          <a:prstGeom prst="rect">
            <a:avLst/>
          </a:prstGeom>
          <a:noFill/>
        </p:spPr>
        <p:txBody>
          <a:bodyPr wrap="square" rtlCol="0">
            <a:spAutoFit/>
          </a:bodyPr>
          <a:lstStyle/>
          <a:p>
            <a:r>
              <a:rPr lang="en-AU" sz="2400" b="1" u="sng" dirty="0"/>
              <a:t>Learning Objective</a:t>
            </a:r>
            <a:r>
              <a:rPr lang="en-AU" sz="2400" b="1" dirty="0"/>
              <a:t>: </a:t>
            </a:r>
            <a:r>
              <a:rPr lang="en-AU" sz="2400" b="1" i="1" dirty="0"/>
              <a:t>To understand there are different kinds of secrets</a:t>
            </a:r>
            <a:endParaRPr lang="en-AU" sz="2400" dirty="0"/>
          </a:p>
          <a:p>
            <a:pPr marL="342900" indent="-342900">
              <a:buFont typeface="Arial" panose="020B0604020202020204" pitchFamily="34" charset="0"/>
              <a:buChar char="•"/>
            </a:pPr>
            <a:r>
              <a:rPr lang="en-AU" sz="2400" dirty="0"/>
              <a:t>I can explain what a good secret is </a:t>
            </a:r>
          </a:p>
          <a:p>
            <a:pPr marL="342900" indent="-342900">
              <a:buFont typeface="Arial" panose="020B0604020202020204" pitchFamily="34" charset="0"/>
              <a:buChar char="•"/>
            </a:pPr>
            <a:r>
              <a:rPr lang="en-AU" sz="2400" dirty="0"/>
              <a:t>I can explain what a bad secret is </a:t>
            </a:r>
          </a:p>
          <a:p>
            <a:pPr marL="342900" indent="-342900">
              <a:buFont typeface="Arial" panose="020B0604020202020204" pitchFamily="34" charset="0"/>
              <a:buChar char="•"/>
            </a:pPr>
            <a:r>
              <a:rPr lang="en-AU" sz="2400" dirty="0"/>
              <a:t>I know who to tell if I know a bad secret</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321687" y="0"/>
            <a:ext cx="5672667" cy="923330"/>
          </a:xfrm>
          <a:prstGeom prst="rect">
            <a:avLst/>
          </a:prstGeom>
          <a:noFill/>
          <a:ln w="19050">
            <a:noFill/>
          </a:ln>
        </p:spPr>
        <p:txBody>
          <a:bodyPr wrap="square" rtlCol="0">
            <a:spAutoFit/>
          </a:bodyPr>
          <a:lstStyle/>
          <a:p>
            <a:pPr algn="ctr"/>
            <a:r>
              <a:rPr lang="en-GB" sz="4400" b="1" dirty="0">
                <a:solidFill>
                  <a:prstClr val="black"/>
                </a:solidFill>
                <a:latin typeface="+mj-lt"/>
              </a:rPr>
              <a:t>What is a </a:t>
            </a:r>
            <a:r>
              <a:rPr lang="en-GB" sz="5400" b="1" dirty="0">
                <a:solidFill>
                  <a:prstClr val="black"/>
                </a:solidFill>
                <a:latin typeface="+mj-lt"/>
              </a:rPr>
              <a:t>‘secret’?</a:t>
            </a:r>
            <a:endParaRPr lang="en-GB" sz="4400" b="1" dirty="0">
              <a:solidFill>
                <a:prstClr val="black"/>
              </a:solidFill>
            </a:endParaRPr>
          </a:p>
        </p:txBody>
      </p:sp>
      <p:sp>
        <p:nvSpPr>
          <p:cNvPr id="16" name="TextBox 15">
            <a:extLst>
              <a:ext uri="{FF2B5EF4-FFF2-40B4-BE49-F238E27FC236}">
                <a16:creationId xmlns:a16="http://schemas.microsoft.com/office/drawing/2014/main" id="{4E48F12B-9BEB-274A-825A-0D4D2A601CF6}"/>
              </a:ext>
            </a:extLst>
          </p:cNvPr>
          <p:cNvSpPr txBox="1"/>
          <p:nvPr/>
        </p:nvSpPr>
        <p:spPr>
          <a:xfrm>
            <a:off x="169333" y="5113363"/>
            <a:ext cx="11824977" cy="954107"/>
          </a:xfrm>
          <a:prstGeom prst="rect">
            <a:avLst/>
          </a:prstGeom>
          <a:noFill/>
          <a:ln w="19050">
            <a:noFill/>
          </a:ln>
        </p:spPr>
        <p:txBody>
          <a:bodyPr wrap="square" rtlCol="0">
            <a:spAutoFit/>
          </a:bodyPr>
          <a:lstStyle/>
          <a:p>
            <a:pPr algn="ctr"/>
            <a:r>
              <a:rPr lang="en-AU" sz="2800" dirty="0">
                <a:latin typeface="+mj-lt"/>
              </a:rPr>
              <a:t>A secret is something that is kept hidden and not shared with anyone. You may have a secret between just you and somebody else or a small group. </a:t>
            </a:r>
            <a:endParaRPr lang="en-AU" sz="4000" b="1" i="1" dirty="0">
              <a:solidFill>
                <a:prstClr val="black"/>
              </a:solidFill>
              <a:latin typeface="+mj-lt"/>
            </a:endParaRPr>
          </a:p>
        </p:txBody>
      </p:sp>
      <p:pic>
        <p:nvPicPr>
          <p:cNvPr id="2" name="Picture 1">
            <a:extLst>
              <a:ext uri="{FF2B5EF4-FFF2-40B4-BE49-F238E27FC236}">
                <a16:creationId xmlns:a16="http://schemas.microsoft.com/office/drawing/2014/main" id="{067105F0-69A2-B049-9777-4BF4355B0FF1}"/>
              </a:ext>
            </a:extLst>
          </p:cNvPr>
          <p:cNvPicPr>
            <a:picLocks noChangeAspect="1"/>
          </p:cNvPicPr>
          <p:nvPr/>
        </p:nvPicPr>
        <p:blipFill rotWithShape="1">
          <a:blip r:embed="rId3"/>
          <a:srcRect l="5161" t="5926" b="45679"/>
          <a:stretch/>
        </p:blipFill>
        <p:spPr>
          <a:xfrm>
            <a:off x="2092961" y="1358880"/>
            <a:ext cx="8130117" cy="3318933"/>
          </a:xfrm>
          <a:prstGeom prst="rect">
            <a:avLst/>
          </a:prstGeom>
        </p:spPr>
      </p:pic>
    </p:spTree>
    <p:extLst>
      <p:ext uri="{BB962C8B-B14F-4D97-AF65-F5344CB8AC3E}">
        <p14:creationId xmlns:p14="http://schemas.microsoft.com/office/powerpoint/2010/main" val="97628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280465"/>
            <a:ext cx="5690372" cy="2554545"/>
          </a:xfrm>
          <a:prstGeom prst="rect">
            <a:avLst/>
          </a:prstGeom>
          <a:noFill/>
          <a:ln w="19050">
            <a:noFill/>
          </a:ln>
        </p:spPr>
        <p:txBody>
          <a:bodyPr wrap="square" rtlCol="0">
            <a:spAutoFit/>
          </a:bodyPr>
          <a:lstStyle/>
          <a:p>
            <a:r>
              <a:rPr lang="en-AU" sz="3200" dirty="0">
                <a:latin typeface="+mj-lt"/>
              </a:rPr>
              <a:t>Secrets can be </a:t>
            </a:r>
            <a:r>
              <a:rPr lang="en-AU" sz="3200" b="1" dirty="0">
                <a:latin typeface="+mj-lt"/>
              </a:rPr>
              <a:t>good</a:t>
            </a:r>
            <a:r>
              <a:rPr lang="en-AU" sz="3200" dirty="0">
                <a:latin typeface="+mj-lt"/>
              </a:rPr>
              <a:t> and </a:t>
            </a:r>
            <a:r>
              <a:rPr lang="en-AU" sz="3200" b="1" dirty="0">
                <a:latin typeface="+mj-lt"/>
              </a:rPr>
              <a:t>bad</a:t>
            </a:r>
            <a:r>
              <a:rPr lang="en-AU" sz="3200" dirty="0">
                <a:latin typeface="+mj-lt"/>
              </a:rPr>
              <a:t>. </a:t>
            </a:r>
          </a:p>
          <a:p>
            <a:endParaRPr lang="en-AU" sz="3200" b="1" i="1" dirty="0">
              <a:solidFill>
                <a:prstClr val="black"/>
              </a:solidFill>
              <a:latin typeface="+mj-lt"/>
            </a:endParaRPr>
          </a:p>
          <a:p>
            <a:r>
              <a:rPr lang="en-AU" sz="3200" i="1" dirty="0">
                <a:solidFill>
                  <a:prstClr val="black"/>
                </a:solidFill>
                <a:latin typeface="+mj-lt"/>
              </a:rPr>
              <a:t>Can you think of times when there are good secrets to keep and bad secrets to keep? </a:t>
            </a:r>
            <a:endParaRPr lang="en-AU" sz="4400"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Good and Bad Secrets </a:t>
            </a:r>
            <a:endParaRPr lang="en-GB" sz="5400" b="1" dirty="0">
              <a:solidFill>
                <a:prstClr val="black"/>
              </a:solidFill>
            </a:endParaRPr>
          </a:p>
        </p:txBody>
      </p:sp>
      <p:pic>
        <p:nvPicPr>
          <p:cNvPr id="6" name="Picture 5">
            <a:extLst>
              <a:ext uri="{FF2B5EF4-FFF2-40B4-BE49-F238E27FC236}">
                <a16:creationId xmlns:a16="http://schemas.microsoft.com/office/drawing/2014/main" id="{3CBABAF2-3EA7-B44E-8342-9E8A7B7B7C6B}"/>
              </a:ext>
            </a:extLst>
          </p:cNvPr>
          <p:cNvPicPr>
            <a:picLocks noChangeAspect="1"/>
          </p:cNvPicPr>
          <p:nvPr/>
        </p:nvPicPr>
        <p:blipFill rotWithShape="1">
          <a:blip r:embed="rId2"/>
          <a:srcRect l="5555" t="57037" r="55926" b="3230"/>
          <a:stretch/>
        </p:blipFill>
        <p:spPr>
          <a:xfrm>
            <a:off x="7450665" y="2957940"/>
            <a:ext cx="4069510" cy="3358192"/>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280465"/>
            <a:ext cx="6316906" cy="4524315"/>
          </a:xfrm>
          <a:prstGeom prst="rect">
            <a:avLst/>
          </a:prstGeom>
          <a:noFill/>
          <a:ln w="19050">
            <a:noFill/>
          </a:ln>
        </p:spPr>
        <p:txBody>
          <a:bodyPr wrap="square" rtlCol="0">
            <a:spAutoFit/>
          </a:bodyPr>
          <a:lstStyle/>
          <a:p>
            <a:r>
              <a:rPr lang="en-AU" sz="3200" dirty="0">
                <a:latin typeface="+mj-lt"/>
              </a:rPr>
              <a:t>A good secret is a secret that can make you or somebody else feel happy. </a:t>
            </a:r>
          </a:p>
          <a:p>
            <a:endParaRPr lang="en-AU" sz="3200" b="1" i="1" dirty="0">
              <a:solidFill>
                <a:prstClr val="black"/>
              </a:solidFill>
              <a:latin typeface="+mj-lt"/>
            </a:endParaRPr>
          </a:p>
          <a:p>
            <a:r>
              <a:rPr lang="en-AU" sz="3200" b="1" i="1" dirty="0">
                <a:solidFill>
                  <a:prstClr val="black"/>
                </a:solidFill>
                <a:latin typeface="+mj-lt"/>
              </a:rPr>
              <a:t>For example, when you know what surprise gift your brother or sister is getting for their birthday but you can’t tell them because you do not want to spoil the lovely surprise. </a:t>
            </a:r>
            <a:endParaRPr lang="en-AU" sz="44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Good Secrets </a:t>
            </a:r>
            <a:endParaRPr lang="en-GB" sz="5400" b="1" dirty="0">
              <a:solidFill>
                <a:prstClr val="black"/>
              </a:solidFill>
            </a:endParaRPr>
          </a:p>
        </p:txBody>
      </p:sp>
      <p:pic>
        <p:nvPicPr>
          <p:cNvPr id="2" name="Picture 1">
            <a:extLst>
              <a:ext uri="{FF2B5EF4-FFF2-40B4-BE49-F238E27FC236}">
                <a16:creationId xmlns:a16="http://schemas.microsoft.com/office/drawing/2014/main" id="{656C65F7-A501-CF48-B818-390EB2A882E4}"/>
              </a:ext>
            </a:extLst>
          </p:cNvPr>
          <p:cNvPicPr>
            <a:picLocks noChangeAspect="1"/>
          </p:cNvPicPr>
          <p:nvPr/>
        </p:nvPicPr>
        <p:blipFill rotWithShape="1">
          <a:blip r:embed="rId2"/>
          <a:srcRect l="54346" t="50864" r="8914" b="5185"/>
          <a:stretch/>
        </p:blipFill>
        <p:spPr>
          <a:xfrm>
            <a:off x="7332131" y="1769537"/>
            <a:ext cx="3657602" cy="3500285"/>
          </a:xfrm>
          <a:prstGeom prst="rect">
            <a:avLst/>
          </a:prstGeom>
        </p:spPr>
      </p:pic>
    </p:spTree>
    <p:extLst>
      <p:ext uri="{BB962C8B-B14F-4D97-AF65-F5344CB8AC3E}">
        <p14:creationId xmlns:p14="http://schemas.microsoft.com/office/powerpoint/2010/main" val="32917258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70161" y="1128065"/>
            <a:ext cx="6672506" cy="5016758"/>
          </a:xfrm>
          <a:prstGeom prst="rect">
            <a:avLst/>
          </a:prstGeom>
          <a:noFill/>
          <a:ln w="19050">
            <a:noFill/>
          </a:ln>
        </p:spPr>
        <p:txBody>
          <a:bodyPr wrap="square" rtlCol="0">
            <a:spAutoFit/>
          </a:bodyPr>
          <a:lstStyle/>
          <a:p>
            <a:r>
              <a:rPr lang="en-AU" sz="3200" dirty="0">
                <a:latin typeface="+mj-lt"/>
              </a:rPr>
              <a:t>A bad secret is a secret that can make you or somebody else feel bad on the inside and worry a lot. The only way to make you feel better again is to tell a grown up. </a:t>
            </a:r>
          </a:p>
          <a:p>
            <a:endParaRPr lang="en-AU" sz="3200" i="1" dirty="0">
              <a:solidFill>
                <a:prstClr val="black"/>
              </a:solidFill>
              <a:latin typeface="+mj-lt"/>
            </a:endParaRPr>
          </a:p>
          <a:p>
            <a:r>
              <a:rPr lang="en-AU" sz="3200" b="1" i="1" dirty="0">
                <a:solidFill>
                  <a:prstClr val="black"/>
                </a:solidFill>
                <a:latin typeface="+mj-lt"/>
              </a:rPr>
              <a:t>For example, if  somebody whispered to you that they were going to do a mean trick on someone and told you not to say anything. </a:t>
            </a:r>
            <a:endParaRPr lang="en-AU" sz="4400" b="1" i="1"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2844800" y="35401"/>
            <a:ext cx="6773333" cy="923330"/>
          </a:xfrm>
          <a:prstGeom prst="rect">
            <a:avLst/>
          </a:prstGeom>
          <a:noFill/>
          <a:ln w="19050">
            <a:noFill/>
          </a:ln>
        </p:spPr>
        <p:txBody>
          <a:bodyPr wrap="square" rtlCol="0">
            <a:spAutoFit/>
          </a:bodyPr>
          <a:lstStyle/>
          <a:p>
            <a:pPr algn="ctr"/>
            <a:r>
              <a:rPr lang="en-GB" sz="5400" b="1" dirty="0">
                <a:solidFill>
                  <a:prstClr val="black"/>
                </a:solidFill>
                <a:latin typeface="+mj-lt"/>
              </a:rPr>
              <a:t>Bad Secrets </a:t>
            </a:r>
            <a:endParaRPr lang="en-GB" sz="5400" b="1" dirty="0">
              <a:solidFill>
                <a:prstClr val="black"/>
              </a:solidFill>
            </a:endParaRPr>
          </a:p>
        </p:txBody>
      </p:sp>
      <p:pic>
        <p:nvPicPr>
          <p:cNvPr id="6" name="Picture 5">
            <a:extLst>
              <a:ext uri="{FF2B5EF4-FFF2-40B4-BE49-F238E27FC236}">
                <a16:creationId xmlns:a16="http://schemas.microsoft.com/office/drawing/2014/main" id="{3CBABAF2-3EA7-B44E-8342-9E8A7B7B7C6B}"/>
              </a:ext>
            </a:extLst>
          </p:cNvPr>
          <p:cNvPicPr>
            <a:picLocks noChangeAspect="1"/>
          </p:cNvPicPr>
          <p:nvPr/>
        </p:nvPicPr>
        <p:blipFill rotWithShape="1">
          <a:blip r:embed="rId2"/>
          <a:srcRect l="5555" t="57037" r="55926" b="3230"/>
          <a:stretch/>
        </p:blipFill>
        <p:spPr>
          <a:xfrm>
            <a:off x="7450665" y="2957940"/>
            <a:ext cx="4069510" cy="3358192"/>
          </a:xfrm>
          <a:prstGeom prst="rect">
            <a:avLst/>
          </a:prstGeom>
        </p:spPr>
      </p:pic>
    </p:spTree>
    <p:extLst>
      <p:ext uri="{BB962C8B-B14F-4D97-AF65-F5344CB8AC3E}">
        <p14:creationId xmlns:p14="http://schemas.microsoft.com/office/powerpoint/2010/main" val="2897614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2DD6821-C63E-9C4B-92FC-5941DFA7223E}"/>
              </a:ext>
            </a:extLst>
          </p:cNvPr>
          <p:cNvSpPr txBox="1"/>
          <p:nvPr/>
        </p:nvSpPr>
        <p:spPr>
          <a:xfrm>
            <a:off x="321733" y="195353"/>
            <a:ext cx="3335867" cy="707886"/>
          </a:xfrm>
          <a:prstGeom prst="rect">
            <a:avLst/>
          </a:prstGeom>
          <a:noFill/>
          <a:ln w="19050">
            <a:noFill/>
          </a:ln>
        </p:spPr>
        <p:txBody>
          <a:bodyPr wrap="square" rtlCol="0">
            <a:spAutoFit/>
          </a:bodyPr>
          <a:lstStyle/>
          <a:p>
            <a:r>
              <a:rPr lang="en-GB" sz="4000" b="1" dirty="0">
                <a:solidFill>
                  <a:prstClr val="black"/>
                </a:solidFill>
                <a:latin typeface="+mj-lt"/>
              </a:rPr>
              <a:t>Class Activity:</a:t>
            </a:r>
            <a:endParaRPr lang="en-GB" sz="4000" b="1" dirty="0">
              <a:solidFill>
                <a:prstClr val="black"/>
              </a:solidFill>
            </a:endParaRPr>
          </a:p>
        </p:txBody>
      </p:sp>
      <p:pic>
        <p:nvPicPr>
          <p:cNvPr id="3" name="Picture 2">
            <a:extLst>
              <a:ext uri="{FF2B5EF4-FFF2-40B4-BE49-F238E27FC236}">
                <a16:creationId xmlns:a16="http://schemas.microsoft.com/office/drawing/2014/main" id="{FA1D2B6A-018C-EA41-B0F9-C1E56FF7A540}"/>
              </a:ext>
            </a:extLst>
          </p:cNvPr>
          <p:cNvPicPr>
            <a:picLocks noChangeAspect="1"/>
          </p:cNvPicPr>
          <p:nvPr/>
        </p:nvPicPr>
        <p:blipFill rotWithShape="1">
          <a:blip r:embed="rId2"/>
          <a:srcRect l="67185" t="5184" r="1012" b="52594"/>
          <a:stretch/>
        </p:blipFill>
        <p:spPr>
          <a:xfrm>
            <a:off x="8398933" y="445919"/>
            <a:ext cx="3183467" cy="3381197"/>
          </a:xfrm>
          <a:prstGeom prst="rect">
            <a:avLst/>
          </a:prstGeom>
        </p:spPr>
      </p:pic>
      <p:sp>
        <p:nvSpPr>
          <p:cNvPr id="11" name="TextBox 10">
            <a:extLst>
              <a:ext uri="{FF2B5EF4-FFF2-40B4-BE49-F238E27FC236}">
                <a16:creationId xmlns:a16="http://schemas.microsoft.com/office/drawing/2014/main" id="{7BF8A8E5-2458-0544-AD5D-BA3884D46023}"/>
              </a:ext>
            </a:extLst>
          </p:cNvPr>
          <p:cNvSpPr txBox="1"/>
          <p:nvPr/>
        </p:nvSpPr>
        <p:spPr>
          <a:xfrm>
            <a:off x="321734" y="1272571"/>
            <a:ext cx="6366933" cy="2554545"/>
          </a:xfrm>
          <a:prstGeom prst="rect">
            <a:avLst/>
          </a:prstGeom>
          <a:noFill/>
          <a:ln w="19050">
            <a:noFill/>
          </a:ln>
        </p:spPr>
        <p:txBody>
          <a:bodyPr wrap="square" rtlCol="0">
            <a:spAutoFit/>
          </a:bodyPr>
          <a:lstStyle/>
          <a:p>
            <a:r>
              <a:rPr lang="en-GB" sz="4000" b="1" dirty="0">
                <a:solidFill>
                  <a:prstClr val="black"/>
                </a:solidFill>
                <a:latin typeface="+mj-lt"/>
              </a:rPr>
              <a:t>Read the following scenarios and decide whether these are examples of good secrets or bad secrets:</a:t>
            </a:r>
            <a:endParaRPr lang="en-GB" sz="4000" b="1" dirty="0">
              <a:solidFill>
                <a:prstClr val="black"/>
              </a:solidFill>
            </a:endParaRPr>
          </a:p>
        </p:txBody>
      </p:sp>
      <p:pic>
        <p:nvPicPr>
          <p:cNvPr id="7" name="Picture 6">
            <a:extLst>
              <a:ext uri="{FF2B5EF4-FFF2-40B4-BE49-F238E27FC236}">
                <a16:creationId xmlns:a16="http://schemas.microsoft.com/office/drawing/2014/main" id="{3F21AA6E-26D4-0E42-9F05-49C469078FC9}"/>
              </a:ext>
            </a:extLst>
          </p:cNvPr>
          <p:cNvPicPr>
            <a:picLocks noChangeAspect="1"/>
          </p:cNvPicPr>
          <p:nvPr/>
        </p:nvPicPr>
        <p:blipFill rotWithShape="1">
          <a:blip r:embed="rId3"/>
          <a:srcRect l="65210" t="49383" r="6938" b="9382"/>
          <a:stretch/>
        </p:blipFill>
        <p:spPr>
          <a:xfrm>
            <a:off x="6925733" y="3081867"/>
            <a:ext cx="2387600" cy="2827866"/>
          </a:xfrm>
          <a:prstGeom prst="rect">
            <a:avLst/>
          </a:prstGeom>
        </p:spPr>
      </p:pic>
    </p:spTree>
    <p:extLst>
      <p:ext uri="{BB962C8B-B14F-4D97-AF65-F5344CB8AC3E}">
        <p14:creationId xmlns:p14="http://schemas.microsoft.com/office/powerpoint/2010/main" val="1137846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2" y="332198"/>
            <a:ext cx="6383867" cy="2554545"/>
          </a:xfrm>
          <a:prstGeom prst="rect">
            <a:avLst/>
          </a:prstGeom>
          <a:noFill/>
          <a:ln w="19050">
            <a:noFill/>
          </a:ln>
        </p:spPr>
        <p:txBody>
          <a:bodyPr wrap="square" rtlCol="0">
            <a:spAutoFit/>
          </a:bodyPr>
          <a:lstStyle/>
          <a:p>
            <a:r>
              <a:rPr lang="en-AU" sz="4000" b="1" dirty="0">
                <a:latin typeface="+mj-lt"/>
              </a:rPr>
              <a:t>Scenario 1:</a:t>
            </a:r>
          </a:p>
          <a:p>
            <a:r>
              <a:rPr lang="en-AU" sz="4000" dirty="0">
                <a:latin typeface="+mj-lt"/>
              </a:rPr>
              <a:t>There is a surprise party for a friend. You can’t say anything about it because it is a secret. </a:t>
            </a:r>
          </a:p>
        </p:txBody>
      </p:sp>
      <p:pic>
        <p:nvPicPr>
          <p:cNvPr id="3" name="Picture 2">
            <a:extLst>
              <a:ext uri="{FF2B5EF4-FFF2-40B4-BE49-F238E27FC236}">
                <a16:creationId xmlns:a16="http://schemas.microsoft.com/office/drawing/2014/main" id="{FA1D2B6A-018C-EA41-B0F9-C1E56FF7A540}"/>
              </a:ext>
            </a:extLst>
          </p:cNvPr>
          <p:cNvPicPr>
            <a:picLocks noChangeAspect="1"/>
          </p:cNvPicPr>
          <p:nvPr/>
        </p:nvPicPr>
        <p:blipFill rotWithShape="1">
          <a:blip r:embed="rId2"/>
          <a:srcRect l="67185" t="5184" r="1012" b="52594"/>
          <a:stretch/>
        </p:blipFill>
        <p:spPr>
          <a:xfrm>
            <a:off x="8009466" y="857132"/>
            <a:ext cx="3183467" cy="3381197"/>
          </a:xfrm>
          <a:prstGeom prst="rect">
            <a:avLst/>
          </a:prstGeom>
        </p:spPr>
      </p:pic>
      <p:sp>
        <p:nvSpPr>
          <p:cNvPr id="9" name="TextBox 8">
            <a:extLst>
              <a:ext uri="{FF2B5EF4-FFF2-40B4-BE49-F238E27FC236}">
                <a16:creationId xmlns:a16="http://schemas.microsoft.com/office/drawing/2014/main" id="{0FE0AB7D-1219-2C4D-8C95-409B0C2DC01A}"/>
              </a:ext>
            </a:extLst>
          </p:cNvPr>
          <p:cNvSpPr txBox="1"/>
          <p:nvPr/>
        </p:nvSpPr>
        <p:spPr>
          <a:xfrm>
            <a:off x="321732" y="3439369"/>
            <a:ext cx="6383867" cy="2554545"/>
          </a:xfrm>
          <a:prstGeom prst="rect">
            <a:avLst/>
          </a:prstGeom>
          <a:noFill/>
          <a:ln w="19050">
            <a:noFill/>
          </a:ln>
        </p:spPr>
        <p:txBody>
          <a:bodyPr wrap="square" rtlCol="0">
            <a:spAutoFit/>
          </a:bodyPr>
          <a:lstStyle/>
          <a:p>
            <a:r>
              <a:rPr lang="en-AU" sz="4000" dirty="0">
                <a:latin typeface="+mj-lt"/>
              </a:rPr>
              <a:t>It’s a </a:t>
            </a:r>
            <a:r>
              <a:rPr lang="en-AU" sz="4000" b="1" dirty="0">
                <a:latin typeface="+mj-lt"/>
              </a:rPr>
              <a:t>Good Secret </a:t>
            </a:r>
            <a:r>
              <a:rPr lang="en-AU" sz="4000" dirty="0">
                <a:latin typeface="+mj-lt"/>
              </a:rPr>
              <a:t>because both you and your friend will be very happy and excited when the surprise happens.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Good Secret!</a:t>
            </a:r>
          </a:p>
        </p:txBody>
      </p:sp>
    </p:spTree>
    <p:extLst>
      <p:ext uri="{BB962C8B-B14F-4D97-AF65-F5344CB8AC3E}">
        <p14:creationId xmlns:p14="http://schemas.microsoft.com/office/powerpoint/2010/main" val="326364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C7E9375-98E4-2F40-A9FC-6F2B91E8BDF6}"/>
              </a:ext>
            </a:extLst>
          </p:cNvPr>
          <p:cNvSpPr txBox="1"/>
          <p:nvPr/>
        </p:nvSpPr>
        <p:spPr>
          <a:xfrm>
            <a:off x="321731" y="196731"/>
            <a:ext cx="6383867" cy="3046988"/>
          </a:xfrm>
          <a:prstGeom prst="rect">
            <a:avLst/>
          </a:prstGeom>
          <a:noFill/>
          <a:ln w="19050">
            <a:noFill/>
          </a:ln>
        </p:spPr>
        <p:txBody>
          <a:bodyPr wrap="square" rtlCol="0">
            <a:spAutoFit/>
          </a:bodyPr>
          <a:lstStyle/>
          <a:p>
            <a:r>
              <a:rPr lang="en-AU" sz="4000" b="1" dirty="0">
                <a:latin typeface="+mj-lt"/>
              </a:rPr>
              <a:t>Scenario 2:</a:t>
            </a:r>
          </a:p>
          <a:p>
            <a:r>
              <a:rPr lang="en-AU" sz="3800" dirty="0">
                <a:latin typeface="+mj-lt"/>
              </a:rPr>
              <a:t>You saw someone hit someone and hurt them on the school playground. You decided not tell a teacher.  </a:t>
            </a:r>
          </a:p>
        </p:txBody>
      </p:sp>
      <p:sp>
        <p:nvSpPr>
          <p:cNvPr id="9" name="TextBox 8">
            <a:extLst>
              <a:ext uri="{FF2B5EF4-FFF2-40B4-BE49-F238E27FC236}">
                <a16:creationId xmlns:a16="http://schemas.microsoft.com/office/drawing/2014/main" id="{0FE0AB7D-1219-2C4D-8C95-409B0C2DC01A}"/>
              </a:ext>
            </a:extLst>
          </p:cNvPr>
          <p:cNvSpPr txBox="1"/>
          <p:nvPr/>
        </p:nvSpPr>
        <p:spPr>
          <a:xfrm>
            <a:off x="321730" y="3562479"/>
            <a:ext cx="6383867" cy="2308324"/>
          </a:xfrm>
          <a:prstGeom prst="rect">
            <a:avLst/>
          </a:prstGeom>
          <a:noFill/>
          <a:ln w="19050">
            <a:noFill/>
          </a:ln>
        </p:spPr>
        <p:txBody>
          <a:bodyPr wrap="square" rtlCol="0">
            <a:spAutoFit/>
          </a:bodyPr>
          <a:lstStyle/>
          <a:p>
            <a:r>
              <a:rPr lang="en-AU" sz="3600" dirty="0">
                <a:latin typeface="+mj-lt"/>
              </a:rPr>
              <a:t>It’s a </a:t>
            </a:r>
            <a:r>
              <a:rPr lang="en-AU" sz="3600" b="1" dirty="0">
                <a:latin typeface="+mj-lt"/>
              </a:rPr>
              <a:t>Bad Secret</a:t>
            </a:r>
            <a:r>
              <a:rPr lang="en-AU" sz="3600" dirty="0">
                <a:latin typeface="+mj-lt"/>
              </a:rPr>
              <a:t>. Someone got hurt and we need to make sure this does not happen again because hitting is never okay.  </a:t>
            </a:r>
          </a:p>
        </p:txBody>
      </p:sp>
      <p:sp>
        <p:nvSpPr>
          <p:cNvPr id="7" name="TextBox 6">
            <a:extLst>
              <a:ext uri="{FF2B5EF4-FFF2-40B4-BE49-F238E27FC236}">
                <a16:creationId xmlns:a16="http://schemas.microsoft.com/office/drawing/2014/main" id="{01E82664-5418-9143-B924-EACE6CE2E7C8}"/>
              </a:ext>
            </a:extLst>
          </p:cNvPr>
          <p:cNvSpPr txBox="1"/>
          <p:nvPr/>
        </p:nvSpPr>
        <p:spPr>
          <a:xfrm>
            <a:off x="7645399" y="4254976"/>
            <a:ext cx="3911600" cy="923330"/>
          </a:xfrm>
          <a:prstGeom prst="rect">
            <a:avLst/>
          </a:prstGeom>
          <a:noFill/>
          <a:ln w="19050">
            <a:noFill/>
          </a:ln>
        </p:spPr>
        <p:txBody>
          <a:bodyPr wrap="square" rtlCol="0">
            <a:spAutoFit/>
          </a:bodyPr>
          <a:lstStyle/>
          <a:p>
            <a:pPr algn="ctr"/>
            <a:r>
              <a:rPr lang="en-AU" sz="5400" b="1" dirty="0">
                <a:latin typeface="+mj-lt"/>
              </a:rPr>
              <a:t>Bad Secret!</a:t>
            </a:r>
          </a:p>
        </p:txBody>
      </p:sp>
      <p:pic>
        <p:nvPicPr>
          <p:cNvPr id="2" name="Picture 1">
            <a:extLst>
              <a:ext uri="{FF2B5EF4-FFF2-40B4-BE49-F238E27FC236}">
                <a16:creationId xmlns:a16="http://schemas.microsoft.com/office/drawing/2014/main" id="{E80F7132-42CF-AD4F-91FD-A9638C9EA0F0}"/>
              </a:ext>
            </a:extLst>
          </p:cNvPr>
          <p:cNvPicPr>
            <a:picLocks noChangeAspect="1"/>
          </p:cNvPicPr>
          <p:nvPr/>
        </p:nvPicPr>
        <p:blipFill rotWithShape="1">
          <a:blip r:embed="rId2"/>
          <a:srcRect l="6149" t="51946" r="55727" b="6914"/>
          <a:stretch/>
        </p:blipFill>
        <p:spPr>
          <a:xfrm>
            <a:off x="7967132" y="616080"/>
            <a:ext cx="3268133" cy="2821388"/>
          </a:xfrm>
          <a:prstGeom prst="rect">
            <a:avLst/>
          </a:prstGeom>
        </p:spPr>
      </p:pic>
    </p:spTree>
    <p:extLst>
      <p:ext uri="{BB962C8B-B14F-4D97-AF65-F5344CB8AC3E}">
        <p14:creationId xmlns:p14="http://schemas.microsoft.com/office/powerpoint/2010/main" val="4183773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107758</TotalTime>
  <Words>899</Words>
  <Application>Microsoft Macintosh PowerPoint</Application>
  <PresentationFormat>Widescreen</PresentationFormat>
  <Paragraphs>78</Paragraphs>
  <Slides>16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291</cp:revision>
  <dcterms:created xsi:type="dcterms:W3CDTF">2015-12-16T03:40:36Z</dcterms:created>
  <dcterms:modified xsi:type="dcterms:W3CDTF">2025-01-13T00:55:20Z</dcterms:modified>
</cp:coreProperties>
</file>